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736" r:id="rId4"/>
    <p:sldMasterId id="2147483659" r:id="rId5"/>
    <p:sldMasterId id="2147483748" r:id="rId6"/>
    <p:sldMasterId id="2147483739" r:id="rId7"/>
  </p:sldMasterIdLst>
  <p:notesMasterIdLst>
    <p:notesMasterId r:id="rId36"/>
  </p:notesMasterIdLst>
  <p:handoutMasterIdLst>
    <p:handoutMasterId r:id="rId37"/>
  </p:handoutMasterIdLst>
  <p:sldIdLst>
    <p:sldId id="257" r:id="rId8"/>
    <p:sldId id="304" r:id="rId9"/>
    <p:sldId id="295" r:id="rId10"/>
    <p:sldId id="303" r:id="rId11"/>
    <p:sldId id="274" r:id="rId12"/>
    <p:sldId id="275" r:id="rId13"/>
    <p:sldId id="276" r:id="rId14"/>
    <p:sldId id="277" r:id="rId15"/>
    <p:sldId id="284" r:id="rId16"/>
    <p:sldId id="278" r:id="rId17"/>
    <p:sldId id="279" r:id="rId18"/>
    <p:sldId id="281" r:id="rId19"/>
    <p:sldId id="280" r:id="rId20"/>
    <p:sldId id="282" r:id="rId21"/>
    <p:sldId id="283" r:id="rId22"/>
    <p:sldId id="285" r:id="rId23"/>
    <p:sldId id="305" r:id="rId24"/>
    <p:sldId id="306" r:id="rId25"/>
    <p:sldId id="286" r:id="rId26"/>
    <p:sldId id="287" r:id="rId27"/>
    <p:sldId id="294" r:id="rId28"/>
    <p:sldId id="298" r:id="rId29"/>
    <p:sldId id="299" r:id="rId30"/>
    <p:sldId id="300" r:id="rId31"/>
    <p:sldId id="301" r:id="rId32"/>
    <p:sldId id="293" r:id="rId33"/>
    <p:sldId id="302" r:id="rId34"/>
    <p:sldId id="297" r:id="rId35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Default Section" id="{3AA48037-C8AD-EC4B-BD22-8D68981C723C}">
          <p14:sldIdLst>
            <p14:sldId id="257"/>
            <p14:sldId id="304"/>
            <p14:sldId id="295"/>
            <p14:sldId id="303"/>
            <p14:sldId id="274"/>
          </p14:sldIdLst>
        </p14:section>
        <p14:section name="Online anonimity" id="{15AE9E1E-4C80-6745-8D47-704432AEDD83}">
          <p14:sldIdLst>
            <p14:sldId id="275"/>
            <p14:sldId id="276"/>
            <p14:sldId id="277"/>
            <p14:sldId id="284"/>
          </p14:sldIdLst>
        </p14:section>
        <p14:section name="Networks" id="{AF0C0DEB-FDAD-E348-9E5A-3ADD251EBFE7}">
          <p14:sldIdLst>
            <p14:sldId id="278"/>
            <p14:sldId id="279"/>
            <p14:sldId id="281"/>
            <p14:sldId id="280"/>
            <p14:sldId id="282"/>
            <p14:sldId id="283"/>
          </p14:sldIdLst>
        </p14:section>
        <p14:section name="Browsers and Tracking" id="{13129A5E-7CEC-2C4B-BE75-71FD04ECDCB2}">
          <p14:sldIdLst>
            <p14:sldId id="285"/>
            <p14:sldId id="305"/>
            <p14:sldId id="306"/>
            <p14:sldId id="286"/>
            <p14:sldId id="287"/>
          </p14:sldIdLst>
        </p14:section>
        <p14:section name="Law" id="{2A7AD882-848E-104F-9EE4-0B3FBBE0548A}">
          <p14:sldIdLst>
            <p14:sldId id="294"/>
            <p14:sldId id="298"/>
            <p14:sldId id="299"/>
            <p14:sldId id="300"/>
            <p14:sldId id="301"/>
          </p14:sldIdLst>
        </p14:section>
        <p14:section name="Materials" id="{38D52883-83CB-7849-A60A-42E064F73652}">
          <p14:sldIdLst>
            <p14:sldId id="293"/>
            <p14:sldId id="302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75" userDrawn="1">
          <p15:clr>
            <a:srgbClr val="A4A3A4"/>
          </p15:clr>
        </p15:guide>
        <p15:guide id="4" orient="horz" pos="143" userDrawn="1">
          <p15:clr>
            <a:srgbClr val="A4A3A4"/>
          </p15:clr>
        </p15:guide>
        <p15:guide id="5" orient="horz" pos="540" userDrawn="1">
          <p15:clr>
            <a:srgbClr val="A4A3A4"/>
          </p15:clr>
        </p15:guide>
        <p15:guide id="6" orient="horz" pos="431" userDrawn="1">
          <p15:clr>
            <a:srgbClr val="A4A3A4"/>
          </p15:clr>
        </p15:guide>
        <p15:guide id="7" pos="7491" userDrawn="1">
          <p15:clr>
            <a:srgbClr val="A4A3A4"/>
          </p15:clr>
        </p15:guide>
        <p15:guide id="8" pos="201" userDrawn="1">
          <p15:clr>
            <a:srgbClr val="A4A3A4"/>
          </p15:clr>
        </p15:guide>
        <p15:guide id="9" pos="3877" userDrawn="1">
          <p15:clr>
            <a:srgbClr val="A4A3A4"/>
          </p15:clr>
        </p15:guide>
        <p15:guide id="10" orient="horz" pos="588" userDrawn="1">
          <p15:clr>
            <a:srgbClr val="A4A3A4"/>
          </p15:clr>
        </p15:guide>
        <p15:guide id="11" orient="horz" pos="4319" userDrawn="1">
          <p15:clr>
            <a:srgbClr val="A4A3A4"/>
          </p15:clr>
        </p15:guide>
        <p15:guide id="12" userDrawn="1">
          <p15:clr>
            <a:srgbClr val="A4A3A4"/>
          </p15:clr>
        </p15:guide>
        <p15:guide id="13" pos="7489" userDrawn="1">
          <p15:clr>
            <a:srgbClr val="A4A3A4"/>
          </p15:clr>
        </p15:guide>
        <p15:guide id="14" pos="1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n Foley" initials="LF" lastIdx="27" clrIdx="0"/>
  <p:cmAuthor id="2" name="Dawn Heiberg" initials="DH" lastIdx="18" clrIdx="1"/>
  <p:cmAuthor id="3" name="Kevin Bell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262626"/>
    <a:srgbClr val="525051"/>
    <a:srgbClr val="5C5C5C"/>
    <a:srgbClr val="D92231"/>
    <a:srgbClr val="000000"/>
    <a:srgbClr val="DE3E3E"/>
    <a:srgbClr val="0099FF"/>
    <a:srgbClr val="AD357A"/>
    <a:srgbClr val="5D3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0748"/>
  </p:normalViewPr>
  <p:slideViewPr>
    <p:cSldViewPr snapToGrid="0">
      <p:cViewPr varScale="1">
        <p:scale>
          <a:sx n="88" d="100"/>
          <a:sy n="88" d="100"/>
        </p:scale>
        <p:origin x="816" y="192"/>
      </p:cViewPr>
      <p:guideLst>
        <p:guide orient="horz" pos="2160"/>
        <p:guide pos="3840"/>
        <p:guide orient="horz" pos="4175"/>
        <p:guide orient="horz" pos="143"/>
        <p:guide orient="horz" pos="540"/>
        <p:guide orient="horz" pos="431"/>
        <p:guide pos="7491"/>
        <p:guide pos="201"/>
        <p:guide pos="3877"/>
        <p:guide orient="horz" pos="588"/>
        <p:guide orient="horz" pos="4319"/>
        <p:guide/>
        <p:guide pos="7489"/>
        <p:guide pos="19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AAD14-E0A4-468B-A68C-CDE2655F37B6}" type="datetimeFigureOut">
              <a:rPr lang="en-US" smtClean="0"/>
              <a:t>5/23/21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2B2F2-448D-4F83-B20A-997D07B2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53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455738" y="184150"/>
            <a:ext cx="4257675" cy="239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519289" y="2731910"/>
            <a:ext cx="6062133" cy="6231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2515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8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coveryourtracks.eff.org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39422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robinlinus.github.io</a:t>
            </a:r>
            <a:r>
              <a:rPr lang="en-GB" dirty="0"/>
              <a:t>/</a:t>
            </a:r>
            <a:r>
              <a:rPr lang="en-GB" dirty="0" err="1"/>
              <a:t>socialmedia</a:t>
            </a:r>
            <a:r>
              <a:rPr lang="en-GB" dirty="0"/>
              <a:t>-leak/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490025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panopticlick.eff.org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28514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www.privacytools.io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6949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habr.com</a:t>
            </a:r>
            <a:r>
              <a:rPr lang="en-US" dirty="0"/>
              <a:t>/</a:t>
            </a:r>
            <a:r>
              <a:rPr lang="en-US" dirty="0" err="1"/>
              <a:t>ru</a:t>
            </a:r>
            <a:r>
              <a:rPr lang="en-US" dirty="0"/>
              <a:t>/post/470888/</a:t>
            </a:r>
            <a:endParaRPr lang="ru-RU" dirty="0"/>
          </a:p>
          <a:p>
            <a:r>
              <a:rPr lang="en-US" dirty="0"/>
              <a:t>https://</a:t>
            </a:r>
            <a:r>
              <a:rPr lang="en-US" dirty="0" err="1"/>
              <a:t>habr.com</a:t>
            </a:r>
            <a:r>
              <a:rPr lang="en-US" dirty="0"/>
              <a:t>/</a:t>
            </a:r>
            <a:r>
              <a:rPr lang="en-US" dirty="0" err="1"/>
              <a:t>ru</a:t>
            </a:r>
            <a:r>
              <a:rPr lang="en-US" dirty="0"/>
              <a:t>/post/477812/</a:t>
            </a:r>
          </a:p>
        </p:txBody>
      </p:sp>
    </p:spTree>
    <p:extLst>
      <p:ext uri="{BB962C8B-B14F-4D97-AF65-F5344CB8AC3E}">
        <p14:creationId xmlns:p14="http://schemas.microsoft.com/office/powerpoint/2010/main" val="101448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www.zakonrf.info</a:t>
            </a:r>
            <a:r>
              <a:rPr lang="en-US" dirty="0"/>
              <a:t>/</a:t>
            </a:r>
            <a:r>
              <a:rPr lang="en-US" dirty="0" err="1"/>
              <a:t>uk</a:t>
            </a:r>
            <a:r>
              <a:rPr lang="en-US" dirty="0"/>
              <a:t>/138/</a:t>
            </a:r>
            <a:endParaRPr lang="ru-RU" dirty="0"/>
          </a:p>
          <a:p>
            <a:pPr marL="0" marR="0" lvl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www.zakonrf.info</a:t>
            </a:r>
            <a:r>
              <a:rPr lang="en-US" dirty="0"/>
              <a:t>/</a:t>
            </a:r>
            <a:r>
              <a:rPr lang="en-US" dirty="0" err="1"/>
              <a:t>uk</a:t>
            </a:r>
            <a:r>
              <a:rPr lang="en-US" dirty="0"/>
              <a:t>/138.1/</a:t>
            </a:r>
            <a:endParaRPr lang="ru-RU" dirty="0"/>
          </a:p>
          <a:p>
            <a:r>
              <a:rPr lang="en-US" dirty="0"/>
              <a:t>http://54.rkn.gov.ru/directions/</a:t>
            </a:r>
            <a:r>
              <a:rPr lang="en-US" dirty="0" err="1"/>
              <a:t>allowwork</a:t>
            </a:r>
            <a:r>
              <a:rPr lang="en-US" dirty="0"/>
              <a:t>/</a:t>
            </a:r>
            <a:r>
              <a:rPr lang="en-US" dirty="0" err="1"/>
              <a:t>inconnection</a:t>
            </a:r>
            <a:r>
              <a:rPr lang="en-US" dirty="0"/>
              <a:t>/act539/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103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habr.com</a:t>
            </a:r>
            <a:r>
              <a:rPr lang="en-GB" dirty="0"/>
              <a:t>/</a:t>
            </a:r>
            <a:r>
              <a:rPr lang="en-GB" dirty="0" err="1"/>
              <a:t>ru</a:t>
            </a:r>
            <a:r>
              <a:rPr lang="en-GB" dirty="0"/>
              <a:t>/company/</a:t>
            </a:r>
            <a:r>
              <a:rPr lang="en-GB" dirty="0" err="1"/>
              <a:t>digitalrightscenter</a:t>
            </a:r>
            <a:r>
              <a:rPr lang="en-GB" dirty="0"/>
              <a:t>/blog/344064/</a:t>
            </a:r>
            <a:endParaRPr lang="ru-RU" dirty="0"/>
          </a:p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87526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www.consultant.ru</a:t>
            </a:r>
            <a:r>
              <a:rPr lang="en-GB" dirty="0"/>
              <a:t>/document/cons_doc_LAW_61801/</a:t>
            </a:r>
            <a:endParaRPr lang="ru-RU" dirty="0"/>
          </a:p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odXIgUYmKEA</a:t>
            </a:r>
            <a:endParaRPr lang="ru-RU" dirty="0"/>
          </a:p>
          <a:p>
            <a:r>
              <a:rPr lang="en-GB" dirty="0"/>
              <a:t>https://</a:t>
            </a:r>
            <a:r>
              <a:rPr lang="en-GB" dirty="0" err="1"/>
              <a:t>zakon.ru</a:t>
            </a:r>
            <a:r>
              <a:rPr lang="en-GB" dirty="0"/>
              <a:t>/blog/2020/05/24/kak_sudy_i_roskomnadzor_rkn_opredelyayut_chto_yavlyaetsya_personalnymi_dannymi_a_chto_net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233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habrahabr.ru</a:t>
            </a:r>
            <a:r>
              <a:rPr lang="en-US" dirty="0"/>
              <a:t>/post/190396/</a:t>
            </a:r>
          </a:p>
        </p:txBody>
      </p:sp>
    </p:spTree>
    <p:extLst>
      <p:ext uri="{BB962C8B-B14F-4D97-AF65-F5344CB8AC3E}">
        <p14:creationId xmlns:p14="http://schemas.microsoft.com/office/powerpoint/2010/main" val="156571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814750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https://www.drive2.ru/b/1132362/</a:t>
            </a:r>
          </a:p>
        </p:txBody>
      </p:sp>
    </p:spTree>
    <p:extLst>
      <p:ext uri="{BB962C8B-B14F-4D97-AF65-F5344CB8AC3E}">
        <p14:creationId xmlns:p14="http://schemas.microsoft.com/office/powerpoint/2010/main" val="219532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web.archive.org</a:t>
            </a:r>
            <a:r>
              <a:rPr lang="en-US" dirty="0"/>
              <a:t>/web/20190811080631/https://</a:t>
            </a:r>
            <a:r>
              <a:rPr lang="en-US" dirty="0" err="1"/>
              <a:t>habr.com</a:t>
            </a:r>
            <a:r>
              <a:rPr lang="en-US" dirty="0"/>
              <a:t>/</a:t>
            </a:r>
            <a:r>
              <a:rPr lang="en-US" dirty="0" err="1"/>
              <a:t>ru</a:t>
            </a:r>
            <a:r>
              <a:rPr lang="en-US" dirty="0"/>
              <a:t>/post/190396/</a:t>
            </a:r>
          </a:p>
        </p:txBody>
      </p:sp>
    </p:spTree>
    <p:extLst>
      <p:ext uri="{BB962C8B-B14F-4D97-AF65-F5344CB8AC3E}">
        <p14:creationId xmlns:p14="http://schemas.microsoft.com/office/powerpoint/2010/main" val="136300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web.archive.org</a:t>
            </a:r>
            <a:r>
              <a:rPr lang="en-US" dirty="0"/>
              <a:t>/web/20190811080631/https://</a:t>
            </a:r>
            <a:r>
              <a:rPr lang="en-US" dirty="0" err="1"/>
              <a:t>habr.com</a:t>
            </a:r>
            <a:r>
              <a:rPr lang="en-US" dirty="0"/>
              <a:t>/</a:t>
            </a:r>
            <a:r>
              <a:rPr lang="en-US" dirty="0" err="1"/>
              <a:t>ru</a:t>
            </a:r>
            <a:r>
              <a:rPr lang="en-US" dirty="0"/>
              <a:t>/post/190396/</a:t>
            </a: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Разрыв соединения </a:t>
            </a:r>
            <a:r>
              <a:rPr lang="en-US" dirty="0"/>
              <a:t>VPN - http://</a:t>
            </a:r>
            <a:r>
              <a:rPr lang="en-US" dirty="0" err="1"/>
              <a:t>practicalrambler.blogspot.ru</a:t>
            </a:r>
            <a:r>
              <a:rPr lang="en-US" dirty="0"/>
              <a:t>/2011/05/how-to-block-all-internet-</a:t>
            </a:r>
            <a:r>
              <a:rPr lang="en-US" dirty="0" err="1"/>
              <a:t>traffic.html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66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web.archive.org</a:t>
            </a:r>
            <a:r>
              <a:rPr lang="en-US" dirty="0"/>
              <a:t>/web/20190811080631/https://</a:t>
            </a:r>
            <a:r>
              <a:rPr lang="en-US" dirty="0" err="1"/>
              <a:t>habr.com</a:t>
            </a:r>
            <a:r>
              <a:rPr lang="en-US" dirty="0"/>
              <a:t>/</a:t>
            </a:r>
            <a:r>
              <a:rPr lang="en-US" dirty="0" err="1"/>
              <a:t>ru</a:t>
            </a:r>
            <a:r>
              <a:rPr lang="en-US" dirty="0"/>
              <a:t>/post/190396/</a:t>
            </a:r>
          </a:p>
          <a:p>
            <a:r>
              <a:rPr lang="en-US" dirty="0"/>
              <a:t>https://</a:t>
            </a:r>
            <a:r>
              <a:rPr lang="en-US" dirty="0" err="1"/>
              <a:t>www.torproject.org</a:t>
            </a:r>
            <a:r>
              <a:rPr lang="en-US" dirty="0"/>
              <a:t>/download/download-</a:t>
            </a:r>
            <a:r>
              <a:rPr lang="en-US" dirty="0" err="1"/>
              <a:t>easy.html.en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8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xakep.ru</a:t>
            </a:r>
            <a:r>
              <a:rPr lang="en-US" dirty="0"/>
              <a:t>/2015/01/30/user-web-tracking-</a:t>
            </a:r>
            <a:r>
              <a:rPr lang="en-US" dirty="0" err="1"/>
              <a:t>howto</a:t>
            </a:r>
            <a:r>
              <a:rPr lang="en-US" dirty="0"/>
              <a:t>/</a:t>
            </a:r>
          </a:p>
          <a:p>
            <a:r>
              <a:rPr lang="en-US" dirty="0"/>
              <a:t>https://</a:t>
            </a:r>
            <a:r>
              <a:rPr lang="en-US" dirty="0" err="1"/>
              <a:t>habrahabr.ru</a:t>
            </a:r>
            <a:r>
              <a:rPr lang="en-US" dirty="0"/>
              <a:t>/post/160129/</a:t>
            </a:r>
            <a:endParaRPr lang="ru-RU" dirty="0"/>
          </a:p>
          <a:p>
            <a:r>
              <a:rPr lang="en-US" dirty="0"/>
              <a:t>https://</a:t>
            </a:r>
            <a:r>
              <a:rPr lang="en-US" dirty="0" err="1"/>
              <a:t>myshadow.org</a:t>
            </a:r>
            <a:r>
              <a:rPr lang="en-US" dirty="0"/>
              <a:t>/browser-tracking</a:t>
            </a:r>
          </a:p>
        </p:txBody>
      </p:sp>
    </p:spTree>
    <p:extLst>
      <p:ext uri="{BB962C8B-B14F-4D97-AF65-F5344CB8AC3E}">
        <p14:creationId xmlns:p14="http://schemas.microsoft.com/office/powerpoint/2010/main" val="14395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19" y="2648995"/>
            <a:ext cx="11582400" cy="268641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919" y="5433091"/>
            <a:ext cx="11582400" cy="468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1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608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91761" y="740664"/>
            <a:ext cx="11423472" cy="534924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26262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26262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6262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6262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88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95817" y="1088136"/>
            <a:ext cx="11419416" cy="5001768"/>
          </a:xfrm>
        </p:spPr>
        <p:txBody>
          <a:bodyPr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3461172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5818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/>
          </p:nvPr>
        </p:nvSpPr>
        <p:spPr>
          <a:xfrm>
            <a:off x="6403110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90076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0145" y="740663"/>
            <a:ext cx="11408225" cy="534924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6"/>
                </a:solidFill>
              </a:defRPr>
            </a:lvl1pPr>
            <a:lvl2pPr marL="573088" indent="-231775">
              <a:buClr>
                <a:schemeClr val="accent1"/>
              </a:buClr>
              <a:buFont typeface="Arial" pitchFamily="34" charset="0"/>
              <a:buChar char="•"/>
              <a:defRPr/>
            </a:lvl2pPr>
            <a:lvl3pPr marL="739775" indent="-173038">
              <a:buClr>
                <a:schemeClr val="accent1"/>
              </a:buClr>
              <a:buFont typeface="Courier New" pitchFamily="49" charset="0"/>
              <a:buChar char="o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46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10890" y="937032"/>
            <a:ext cx="2594327" cy="1640418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 w="6350" cmpd="sng">
            <a:solidFill>
              <a:srgbClr val="C8C8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n>
                <a:solidFill>
                  <a:srgbClr val="C8C8C8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481917" y="1168279"/>
            <a:ext cx="8268976" cy="1177925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accent6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Company Description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5818" y="2863850"/>
            <a:ext cx="11355076" cy="877888"/>
          </a:xfrm>
        </p:spPr>
        <p:txBody>
          <a:bodyPr anchor="ctr" anchorCtr="0"/>
          <a:lstStyle>
            <a:lvl1pPr marL="0" indent="0" algn="ctr">
              <a:buFontTx/>
              <a:buNone/>
              <a:defRPr sz="1400" i="1">
                <a:solidFill>
                  <a:srgbClr val="C00000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5818" y="3892342"/>
            <a:ext cx="5622029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Number of Parallels </a:t>
            </a:r>
            <a:br>
              <a:rPr lang="en-US"/>
            </a:br>
            <a:r>
              <a:rPr lang="en-US"/>
              <a:t>Remove Application Server users: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Primary reason why customer chose </a:t>
            </a:r>
            <a:br>
              <a:rPr lang="en-US"/>
            </a:br>
            <a:r>
              <a:rPr lang="en-US"/>
              <a:t>Parallels Remove Application Server: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3892342"/>
            <a:ext cx="5654893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Solution that Parallels </a:t>
            </a:r>
            <a:br>
              <a:rPr lang="en-US"/>
            </a:br>
            <a:r>
              <a:rPr lang="en-US"/>
              <a:t>Remove Application Server replaced: </a:t>
            </a:r>
          </a:p>
          <a:p>
            <a:pPr lvl="0"/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Applications being delivered: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53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862007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90237" y="-12032"/>
            <a:ext cx="12356432" cy="638848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0573" y="2211479"/>
            <a:ext cx="11087100" cy="904875"/>
          </a:xfrm>
        </p:spPr>
        <p:txBody>
          <a:bodyPr/>
          <a:lstStyle>
            <a:lvl1pPr algn="ctr">
              <a:buNone/>
              <a:defRPr sz="3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70488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79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8456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91761" y="740664"/>
            <a:ext cx="11423472" cy="534924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26262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26262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6262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6262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811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95817" y="1088136"/>
            <a:ext cx="11419416" cy="5001768"/>
          </a:xfrm>
        </p:spPr>
        <p:txBody>
          <a:bodyPr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098697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5818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/>
          </p:nvPr>
        </p:nvSpPr>
        <p:spPr>
          <a:xfrm>
            <a:off x="6403110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170503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0145" y="740663"/>
            <a:ext cx="11408225" cy="534924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6"/>
                </a:solidFill>
              </a:defRPr>
            </a:lvl1pPr>
            <a:lvl2pPr marL="573088" indent="-231775">
              <a:buClr>
                <a:schemeClr val="accent1"/>
              </a:buClr>
              <a:buFont typeface="Arial" pitchFamily="34" charset="0"/>
              <a:buChar char="•"/>
              <a:defRPr/>
            </a:lvl2pPr>
            <a:lvl3pPr marL="739775" indent="-173038">
              <a:buClr>
                <a:schemeClr val="accent1"/>
              </a:buClr>
              <a:buFont typeface="Courier New" pitchFamily="49" charset="0"/>
              <a:buChar char="o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00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10890" y="937032"/>
            <a:ext cx="2594327" cy="1640418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 w="6350" cmpd="sng">
            <a:solidFill>
              <a:srgbClr val="C8C8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n>
                <a:solidFill>
                  <a:srgbClr val="C8C8C8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481917" y="1168279"/>
            <a:ext cx="8268976" cy="1177925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accent6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Company Description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5818" y="2863850"/>
            <a:ext cx="11355076" cy="877888"/>
          </a:xfrm>
        </p:spPr>
        <p:txBody>
          <a:bodyPr anchor="ctr" anchorCtr="0"/>
          <a:lstStyle>
            <a:lvl1pPr marL="0" indent="0" algn="ctr">
              <a:buFontTx/>
              <a:buNone/>
              <a:defRPr sz="1400" i="1">
                <a:solidFill>
                  <a:srgbClr val="C00000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5818" y="3892342"/>
            <a:ext cx="5622029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Number of Parallels </a:t>
            </a:r>
            <a:br>
              <a:rPr lang="en-US"/>
            </a:br>
            <a:r>
              <a:rPr lang="en-US"/>
              <a:t>Remove Application Server users: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Primary reason why customer chose </a:t>
            </a:r>
            <a:br>
              <a:rPr lang="en-US"/>
            </a:br>
            <a:r>
              <a:rPr lang="en-US"/>
              <a:t>Parallels Remove Application Server: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3892342"/>
            <a:ext cx="5654893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Solution that Parallels </a:t>
            </a:r>
            <a:br>
              <a:rPr lang="en-US"/>
            </a:br>
            <a:r>
              <a:rPr lang="en-US"/>
              <a:t>Remove Application Server replaced: </a:t>
            </a:r>
          </a:p>
          <a:p>
            <a:pPr lvl="0"/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Applications being delivered: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54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35627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90237" y="-12032"/>
            <a:ext cx="12356432" cy="638848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0573" y="2211479"/>
            <a:ext cx="11087100" cy="904875"/>
          </a:xfrm>
        </p:spPr>
        <p:txBody>
          <a:bodyPr/>
          <a:lstStyle>
            <a:lvl1pPr algn="ctr">
              <a:buNone/>
              <a:defRPr sz="3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45715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59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91761" y="740664"/>
            <a:ext cx="11423472" cy="534924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26262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26262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6262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6262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831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95817" y="1088136"/>
            <a:ext cx="11419416" cy="5001768"/>
          </a:xfrm>
        </p:spPr>
        <p:txBody>
          <a:bodyPr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6541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5818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/>
          </p:nvPr>
        </p:nvSpPr>
        <p:spPr>
          <a:xfrm>
            <a:off x="6403110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85059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0145" y="740663"/>
            <a:ext cx="11408225" cy="534924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6"/>
                </a:solidFill>
              </a:defRPr>
            </a:lvl1pPr>
            <a:lvl2pPr marL="573088" indent="-231775">
              <a:buClr>
                <a:schemeClr val="accent1"/>
              </a:buClr>
              <a:buFont typeface="Arial" pitchFamily="34" charset="0"/>
              <a:buChar char="•"/>
              <a:defRPr/>
            </a:lvl2pPr>
            <a:lvl3pPr marL="739775" indent="-173038">
              <a:buClr>
                <a:schemeClr val="accent1"/>
              </a:buClr>
              <a:buFont typeface="Courier New" pitchFamily="49" charset="0"/>
              <a:buChar char="o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10890" y="937032"/>
            <a:ext cx="2594327" cy="1640418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 w="6350" cmpd="sng">
            <a:solidFill>
              <a:srgbClr val="C8C8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n>
                <a:solidFill>
                  <a:srgbClr val="C8C8C8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481917" y="1168279"/>
            <a:ext cx="8268976" cy="1177925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accent6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Company Description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5818" y="2863850"/>
            <a:ext cx="11355076" cy="877888"/>
          </a:xfrm>
        </p:spPr>
        <p:txBody>
          <a:bodyPr anchor="ctr" anchorCtr="0"/>
          <a:lstStyle>
            <a:lvl1pPr marL="0" indent="0" algn="ctr">
              <a:buFontTx/>
              <a:buNone/>
              <a:defRPr sz="1400" i="1">
                <a:solidFill>
                  <a:srgbClr val="C00000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5818" y="3892342"/>
            <a:ext cx="5622029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Number of Parallels </a:t>
            </a:r>
            <a:br>
              <a:rPr lang="en-US"/>
            </a:br>
            <a:r>
              <a:rPr lang="en-US"/>
              <a:t>Remove Application Server users: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Primary reason why customer chose </a:t>
            </a:r>
            <a:br>
              <a:rPr lang="en-US"/>
            </a:br>
            <a:r>
              <a:rPr lang="en-US"/>
              <a:t>Parallels Remove Application Server: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3892342"/>
            <a:ext cx="5654893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Solution that Parallels </a:t>
            </a:r>
            <a:br>
              <a:rPr lang="en-US"/>
            </a:br>
            <a:r>
              <a:rPr lang="en-US"/>
              <a:t>Remove Application Server replaced: </a:t>
            </a:r>
          </a:p>
          <a:p>
            <a:pPr lvl="0"/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Applications being delivered: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4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4768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0573" y="2211479"/>
            <a:ext cx="11087100" cy="904875"/>
          </a:xfrm>
        </p:spPr>
        <p:txBody>
          <a:bodyPr/>
          <a:lstStyle>
            <a:lvl1pPr algn="ctr">
              <a:buNone/>
              <a:defRPr sz="3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402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22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D92231"/>
              </a:solidFill>
            </a:endParaRPr>
          </a:p>
        </p:txBody>
      </p:sp>
      <p:pic>
        <p:nvPicPr>
          <p:cNvPr id="3" name="Picture 2" descr="parallels-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40" y="259653"/>
            <a:ext cx="1523919" cy="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4685070" y="6598347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9239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/>
              </a:gs>
              <a:gs pos="100000">
                <a:schemeClr val="accent1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375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95817" y="133815"/>
            <a:ext cx="11419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818" y="740664"/>
            <a:ext cx="11408833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273609" y="6468836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01192-7D3D-4845-B731-08DC5E4AA9A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3454400" y="6486905"/>
            <a:ext cx="528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en-US" sz="1200"/>
          </a:p>
        </p:txBody>
      </p:sp>
      <p:pic>
        <p:nvPicPr>
          <p:cNvPr id="13" name="Picture 12" descr="parallels-white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81" y="6336327"/>
            <a:ext cx="1523918" cy="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4685071" y="6601074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8665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81" r:id="rId5"/>
    <p:sldLayoutId id="2147483668" r:id="rId6"/>
    <p:sldLayoutId id="2147483667" r:id="rId7"/>
    <p:sldLayoutId id="2147483669" r:id="rId8"/>
    <p:sldLayoutId id="2147483758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00000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76072" indent="-18288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758952" indent="-173736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65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996696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1887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75400"/>
            <a:ext cx="12192000" cy="5529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arallels-white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81" y="6336327"/>
            <a:ext cx="1523918" cy="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11273609" y="6468836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01192-7D3D-4845-B731-08DC5E4AA9A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375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95817" y="133815"/>
            <a:ext cx="11419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818" y="740664"/>
            <a:ext cx="11408833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685071" y="6472981"/>
            <a:ext cx="2821858" cy="169277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Confidential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685071" y="6642258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62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00000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76072" indent="-18288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758952" indent="-173736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65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996696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1887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95817" y="133815"/>
            <a:ext cx="11419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818" y="740664"/>
            <a:ext cx="11408833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273609" y="6468836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3454400" y="6486905"/>
            <a:ext cx="528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en-US" sz="12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0" y="6348490"/>
            <a:ext cx="1297778" cy="276830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11426009" y="6334540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01192-7D3D-4845-B731-08DC5E4AA9A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85071" y="6335332"/>
            <a:ext cx="2821858" cy="169277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Confidential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85071" y="6504609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742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00000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76072" indent="-18288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758952" indent="-173736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65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996696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1887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eKyL7mGAaw" TargetMode="External"/><Relationship Id="rId2" Type="http://schemas.openxmlformats.org/officeDocument/2006/relationships/hyperlink" Target="http://www.slideshare.net/ssusera0a306/bo0om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watch?v=31D94QOo2gY" TargetMode="External"/><Relationship Id="rId5" Type="http://schemas.openxmlformats.org/officeDocument/2006/relationships/hyperlink" Target="https://xakep.ru/2014/09/24/anonimuos-tips/" TargetMode="External"/><Relationship Id="rId4" Type="http://schemas.openxmlformats.org/officeDocument/2006/relationships/hyperlink" Target="https://habrahabr.ru/post/190396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19" y="1055233"/>
            <a:ext cx="11582400" cy="2082253"/>
          </a:xfrm>
        </p:spPr>
        <p:txBody>
          <a:bodyPr/>
          <a:lstStyle/>
          <a:p>
            <a:r>
              <a:rPr lang="en-US" altLang="ru-RU" sz="6000" dirty="0"/>
              <a:t>Anonymity, privacy and law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6C48A-3DB6-274B-948A-99B4EAC1E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0532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Сетевая активность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Proxy</a:t>
            </a:r>
          </a:p>
          <a:p>
            <a:r>
              <a:rPr lang="en-US" sz="3200" dirty="0"/>
              <a:t>SSH</a:t>
            </a:r>
          </a:p>
          <a:p>
            <a:r>
              <a:rPr lang="en-US" sz="3200" dirty="0"/>
              <a:t>VPN</a:t>
            </a:r>
          </a:p>
          <a:p>
            <a:r>
              <a:rPr lang="en-US" sz="3200" dirty="0"/>
              <a:t>TOR</a:t>
            </a:r>
          </a:p>
          <a:p>
            <a:r>
              <a:rPr lang="en-US" sz="3200" dirty="0"/>
              <a:t>I2P</a:t>
            </a:r>
          </a:p>
        </p:txBody>
      </p:sp>
    </p:spTree>
    <p:extLst>
      <p:ext uri="{BB962C8B-B14F-4D97-AF65-F5344CB8AC3E}">
        <p14:creationId xmlns:p14="http://schemas.microsoft.com/office/powerpoint/2010/main" val="1893710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HTTP</a:t>
            </a:r>
          </a:p>
          <a:p>
            <a:pPr lvl="1"/>
            <a:r>
              <a:rPr lang="en-US" sz="2400" dirty="0"/>
              <a:t>X-Forwarded-For, HTTP_VIA, HTTP_FORWARDED</a:t>
            </a:r>
            <a:endParaRPr lang="en-US" sz="3200" dirty="0"/>
          </a:p>
          <a:p>
            <a:r>
              <a:rPr lang="en-US" sz="3200" dirty="0"/>
              <a:t>Socks</a:t>
            </a:r>
          </a:p>
          <a:p>
            <a:pPr lvl="1"/>
            <a:r>
              <a:rPr lang="en-US" sz="2400" dirty="0"/>
              <a:t>DNS leak</a:t>
            </a:r>
          </a:p>
        </p:txBody>
      </p:sp>
      <p:pic>
        <p:nvPicPr>
          <p:cNvPr id="2052" name="Picture 4" descr="https://habrastorage.org/getpro/habr/post_images/9fe/34f/047/9fe34f047fc6f253a6cf08c4b12e29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6952372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7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/ SSH</a:t>
            </a:r>
          </a:p>
        </p:txBody>
      </p:sp>
      <p:pic>
        <p:nvPicPr>
          <p:cNvPr id="3074" name="Picture 2" descr="https://habrastorage.org/getpro/habr/post_images/40e/51d/7e6/40e51d7e63890a221c3851e26035d9e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20" y="2514601"/>
            <a:ext cx="7394261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5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</a:t>
            </a:r>
          </a:p>
        </p:txBody>
      </p:sp>
      <p:pic>
        <p:nvPicPr>
          <p:cNvPr id="4098" name="Picture 2" descr="https://habrastorage.org/getpro/habr/post_images/f95/447/c19/f95447c1936ef8f83a364d658f0699c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30" y="914400"/>
            <a:ext cx="820304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опроса</a:t>
            </a:r>
            <a:endParaRPr lang="en-US" dirty="0"/>
          </a:p>
        </p:txBody>
      </p:sp>
      <p:pic>
        <p:nvPicPr>
          <p:cNvPr id="5122" name="Picture 2" descr="https://habrastorage.org/getpro/habr/post_images/8ee/2dd/e04/8ee2dde04bc49a64421ff0a18568ef3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9" y="2646407"/>
            <a:ext cx="8567737" cy="18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1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en-US" sz="3200" dirty="0"/>
              <a:t>I2P</a:t>
            </a:r>
          </a:p>
          <a:p>
            <a:r>
              <a:rPr lang="en-US" sz="3200" dirty="0"/>
              <a:t>Freenet</a:t>
            </a:r>
          </a:p>
          <a:p>
            <a:r>
              <a:rPr lang="en-US" sz="3200" dirty="0" err="1"/>
              <a:t>GNUNet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315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ru-RU" sz="3200" dirty="0"/>
              <a:t>«Отпечатки» браузера</a:t>
            </a:r>
          </a:p>
          <a:p>
            <a:r>
              <a:rPr lang="ru-RU" sz="3200" dirty="0"/>
              <a:t>Активность плагинов</a:t>
            </a:r>
          </a:p>
          <a:p>
            <a:r>
              <a:rPr lang="ru-RU" sz="3200" dirty="0"/>
              <a:t>Кеширование</a:t>
            </a:r>
          </a:p>
          <a:p>
            <a:r>
              <a:rPr lang="ru-RU" sz="3200" dirty="0"/>
              <a:t>Трекинг (</a:t>
            </a:r>
            <a:r>
              <a:rPr lang="en-US" sz="3200" dirty="0"/>
              <a:t>Do Not Track)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70275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8A47-0153-D84B-A919-ECC386BD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Test</a:t>
            </a:r>
            <a:endParaRPr lang="en-R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406AC0-782F-BB4E-AEB0-63210D69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6380" y="741363"/>
            <a:ext cx="9207177" cy="534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96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A69C-A22B-DD46-8A2C-4BAF9B5E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U" dirty="0"/>
              <a:t>Social media leak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B7A897-A1F2-AC44-96E6-4A36179A7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0319" y="932656"/>
            <a:ext cx="96393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24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Test (old)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1404" y="739776"/>
            <a:ext cx="7321893" cy="55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1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0B5E-92E6-FD48-AD81-A3F6D2A7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A087C-DBCE-184E-93E8-036377290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Анонимность онлайн</a:t>
            </a:r>
          </a:p>
          <a:p>
            <a:r>
              <a:rPr lang="ru-RU" sz="3200" dirty="0"/>
              <a:t>Отслеживание пользователей</a:t>
            </a:r>
          </a:p>
          <a:p>
            <a:r>
              <a:rPr lang="ru-RU" sz="3200" dirty="0"/>
              <a:t>Законодательство (</a:t>
            </a:r>
            <a:r>
              <a:rPr lang="en-US" sz="3200" dirty="0"/>
              <a:t>GDPR </a:t>
            </a:r>
            <a:r>
              <a:rPr lang="ru-RU" sz="3200" dirty="0"/>
              <a:t>и 152-ФЗ)</a:t>
            </a:r>
            <a:endParaRPr lang="en-RU" sz="3200" dirty="0"/>
          </a:p>
        </p:txBody>
      </p:sp>
    </p:spTree>
    <p:extLst>
      <p:ext uri="{BB962C8B-B14F-4D97-AF65-F5344CB8AC3E}">
        <p14:creationId xmlns:p14="http://schemas.microsoft.com/office/powerpoint/2010/main" val="3998632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privacytools.io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en-US" sz="3200" dirty="0"/>
              <a:t>VPN providers</a:t>
            </a:r>
          </a:p>
          <a:p>
            <a:r>
              <a:rPr lang="en-US" sz="3200" dirty="0"/>
              <a:t>Browser</a:t>
            </a:r>
          </a:p>
          <a:p>
            <a:r>
              <a:rPr lang="en-US" sz="3200" dirty="0"/>
              <a:t>Email providers</a:t>
            </a:r>
          </a:p>
          <a:p>
            <a:r>
              <a:rPr lang="en-US" sz="3200" dirty="0"/>
              <a:t>Email clients</a:t>
            </a:r>
          </a:p>
          <a:p>
            <a:r>
              <a:rPr lang="en-US" sz="3200" dirty="0"/>
              <a:t>Search engines</a:t>
            </a:r>
          </a:p>
          <a:p>
            <a:r>
              <a:rPr lang="en-US" sz="3200" dirty="0"/>
              <a:t>Messengers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3295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Законодательство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Конституция</a:t>
            </a:r>
          </a:p>
          <a:p>
            <a:endParaRPr lang="ru-RU" dirty="0"/>
          </a:p>
          <a:p>
            <a:r>
              <a:rPr lang="ru-RU" sz="2800" dirty="0"/>
              <a:t>Федеральные законы </a:t>
            </a:r>
          </a:p>
          <a:p>
            <a:r>
              <a:rPr lang="ru-RU" dirty="0"/>
              <a:t>№ 149-ФЗ «Об информации, информационных технологиях и о защите информации»</a:t>
            </a:r>
          </a:p>
          <a:p>
            <a:r>
              <a:rPr lang="ru-RU" dirty="0"/>
              <a:t>№ 152-ФЗ «О персональных данных»</a:t>
            </a:r>
          </a:p>
          <a:p>
            <a:endParaRPr lang="ru-RU" dirty="0"/>
          </a:p>
          <a:p>
            <a:endParaRPr lang="ru-RU" sz="1800" dirty="0"/>
          </a:p>
          <a:p>
            <a:r>
              <a:rPr lang="ru-RU" sz="2800" dirty="0"/>
              <a:t>Уголовный кодекс Российской Федерации </a:t>
            </a:r>
          </a:p>
          <a:p>
            <a:r>
              <a:rPr lang="ru-RU" dirty="0"/>
              <a:t>Глава 28 - "Преступления в сфере компьютерной информации":</a:t>
            </a:r>
          </a:p>
          <a:p>
            <a:pPr lvl="1"/>
            <a:r>
              <a:rPr lang="ru-RU" dirty="0"/>
              <a:t>статья 272. Неправомерный доступ к компьютерной информации;</a:t>
            </a:r>
          </a:p>
          <a:p>
            <a:pPr lvl="1"/>
            <a:r>
              <a:rPr lang="ru-RU" dirty="0"/>
              <a:t>статья 273. Создание, использование и распространение вредоносных программ для ЭВМ;</a:t>
            </a:r>
          </a:p>
          <a:p>
            <a:pPr lvl="1"/>
            <a:r>
              <a:rPr lang="ru-RU" dirty="0"/>
              <a:t>статья 274. Нарушение правил эксплуатации средств хранения, обработки или передачи компьютерной информации и информационно-телекоммуникационных сетей.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88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7DCF7-7853-E34E-9D43-4F6767C5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Законодательство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2DFE2-0D93-AC46-8EA8-95573C863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Статья 138 УК РФ. Нарушение тайны переписки, телефонных переговоров, почтовых, телеграфных или иных сообщений</a:t>
            </a:r>
          </a:p>
          <a:p>
            <a:endParaRPr lang="ru-RU" dirty="0"/>
          </a:p>
          <a:p>
            <a:r>
              <a:rPr lang="ru-RU" dirty="0"/>
              <a:t>Статья 138.1 УК РФ. Незаконный оборот специальных технических средств, предназначенных для негласного получения информации</a:t>
            </a:r>
          </a:p>
          <a:p>
            <a:endParaRPr lang="ru-RU" dirty="0"/>
          </a:p>
          <a:p>
            <a:r>
              <a:rPr lang="ru-RU" dirty="0"/>
              <a:t>Постановление Правительства РФ от 12.10.2004 г. № 539 О ПОРЯДКЕ </a:t>
            </a:r>
            <a:r>
              <a:rPr lang="ru-RU"/>
              <a:t>РЕГИСТРАЦИИ РАДИОЭЛЕКТРОННЫХ СРЕДСТВ И ВЫСОКОЧАСТОТНЫХ УСТРОЙСТВ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728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4820-36E2-6240-9B26-D4E0EA1E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GDPR — General Data Protection Regulation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3C575-5945-7A4A-BE94-C8C5F390F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Персональные данные</a:t>
            </a:r>
            <a:r>
              <a:rPr lang="ru-RU" sz="2800" dirty="0"/>
              <a:t> — это любая информация, относящаяся к идентифицированному или идентифицируемому физическому лицу (субъект данных), по которой прямо или косвенно можно его определить.</a:t>
            </a:r>
          </a:p>
          <a:p>
            <a:endParaRPr lang="ru-RU" sz="2800" dirty="0"/>
          </a:p>
          <a:p>
            <a:r>
              <a:rPr lang="ru-RU" sz="2800" dirty="0"/>
              <a:t>Предоставляет резидентам ЕС инструменты для полного контроля над своими персональными данными</a:t>
            </a:r>
          </a:p>
          <a:p>
            <a:endParaRPr lang="ru-RU" sz="2800" dirty="0"/>
          </a:p>
          <a:p>
            <a:r>
              <a:rPr lang="ru-RU" sz="2800" dirty="0"/>
              <a:t>Сотрудник / клиент</a:t>
            </a:r>
            <a:endParaRPr lang="en-US" sz="2800" dirty="0"/>
          </a:p>
          <a:p>
            <a:r>
              <a:rPr lang="ru-RU" sz="2800" dirty="0"/>
              <a:t>Конфликт с другими законами</a:t>
            </a:r>
            <a:endParaRPr lang="en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9417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366E-BB22-D047-BFB2-C402AC80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152-ФЗ (о защите персональных данных)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020F3-5162-324B-BFFE-51DDEE5CD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персональные данные - любая информация, относящаяся к определенному или определяемому на основании такой информации физическому лицу (субъекту персональных данных), в том числе его фамилия, имя, отчество, год, месяц, дата и место рождения, адрес, семейное, социальное, имущественное положение, образование, профессия, доходы, другая информация;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67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9707-CE90-1A47-A16E-7B318258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7D70-6F69-BA40-BFE7-4A729F623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200" dirty="0"/>
          </a:p>
          <a:p>
            <a:r>
              <a:rPr lang="ru-RU" sz="3200" dirty="0"/>
              <a:t>Минимизация данных</a:t>
            </a:r>
          </a:p>
          <a:p>
            <a:r>
              <a:rPr lang="ru-RU" sz="3200" dirty="0"/>
              <a:t>Согласие на обработку</a:t>
            </a:r>
          </a:p>
          <a:p>
            <a:r>
              <a:rPr lang="ru-RU" sz="3200" dirty="0"/>
              <a:t>Цели</a:t>
            </a:r>
            <a:endParaRPr lang="en-RU" sz="3200" dirty="0"/>
          </a:p>
          <a:p>
            <a:endParaRPr lang="en-RU" sz="3200" dirty="0"/>
          </a:p>
        </p:txBody>
      </p:sp>
    </p:spTree>
    <p:extLst>
      <p:ext uri="{BB962C8B-B14F-4D97-AF65-F5344CB8AC3E}">
        <p14:creationId xmlns:p14="http://schemas.microsoft.com/office/powerpoint/2010/main" val="637391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/>
              <a:t>Dmitry </a:t>
            </a:r>
            <a:r>
              <a:rPr lang="en-US" dirty="0" err="1"/>
              <a:t>Boomov</a:t>
            </a:r>
            <a:r>
              <a:rPr lang="en-US" dirty="0"/>
              <a:t> - «De-anonymization and total espionage» 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3"/>
              </a:rPr>
              <a:t>https://www.youtube.com/watch?v=AeKyL7mGAaw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https://habrahabr.ru/post/190396/</a:t>
            </a:r>
            <a:endParaRPr lang="en-US" dirty="0"/>
          </a:p>
          <a:p>
            <a:r>
              <a:rPr lang="en-US" dirty="0">
                <a:hlinkClick r:id="rId5"/>
              </a:rPr>
              <a:t>https://xakep.ru/2014/09/24/anonimuos-tips/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Defcon</a:t>
            </a:r>
            <a:r>
              <a:rPr lang="en-US" dirty="0"/>
              <a:t> 21 - The Secret Life of SIM Cards </a:t>
            </a:r>
          </a:p>
          <a:p>
            <a:pPr lvl="1"/>
            <a:r>
              <a:rPr lang="en-US" dirty="0">
                <a:hlinkClick r:id="rId6"/>
              </a:rPr>
              <a:t>https://www.youtube.com/watch?v=31D94QOo2gY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9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5D81-02C6-A548-9A08-14339986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B3A27-6716-B248-B319-96B68B306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200" dirty="0"/>
          </a:p>
          <a:p>
            <a:r>
              <a:rPr lang="en-US" sz="3200" dirty="0"/>
              <a:t>DPI – deep packet inspection</a:t>
            </a:r>
            <a:endParaRPr lang="en-RU" sz="3200" dirty="0"/>
          </a:p>
        </p:txBody>
      </p:sp>
    </p:spTree>
    <p:extLst>
      <p:ext uri="{BB962C8B-B14F-4D97-AF65-F5344CB8AC3E}">
        <p14:creationId xmlns:p14="http://schemas.microsoft.com/office/powerpoint/2010/main" val="2469399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Вопросы?</a:t>
            </a:r>
            <a:endParaRPr lang="en-US" altLang="en-US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en-US" sz="4000" dirty="0"/>
          </a:p>
          <a:p>
            <a:pPr marL="0" indent="0" algn="ctr">
              <a:buNone/>
            </a:pPr>
            <a:endParaRPr lang="en-US" altLang="en-US" sz="4000" dirty="0"/>
          </a:p>
          <a:p>
            <a:pPr marL="0" indent="0" algn="ctr">
              <a:buNone/>
            </a:pPr>
            <a:endParaRPr lang="en-US" altLang="en-US" sz="4000" dirty="0"/>
          </a:p>
          <a:p>
            <a:pPr marL="0" indent="0" algn="ctr">
              <a:buNone/>
            </a:pPr>
            <a:r>
              <a:rPr lang="ru-RU" altLang="en-US" sz="6000" dirty="0"/>
              <a:t>Спасибо</a:t>
            </a:r>
            <a:r>
              <a:rPr lang="en-US" altLang="en-US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0184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habrastorage.org/getpro/habr/post_images/886/148/33c/88614833c4df48632f4135c61c5c985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9" y="949411"/>
            <a:ext cx="8567737" cy="524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01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A954B-1160-DE44-A22F-85E55349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B671D64-3823-D547-B903-7E2C366E16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917857"/>
            <a:ext cx="7213599" cy="539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2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altLang="ru-RU" dirty="0"/>
              <a:t>Анонимность</a:t>
            </a:r>
          </a:p>
        </p:txBody>
      </p:sp>
      <p:sp>
        <p:nvSpPr>
          <p:cNvPr id="614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ru-RU" sz="2400" dirty="0"/>
          </a:p>
          <a:p>
            <a:r>
              <a:rPr lang="ru-RU" altLang="ru-RU" sz="3200" dirty="0"/>
              <a:t>Онлайн активность</a:t>
            </a:r>
            <a:endParaRPr lang="en-US" altLang="ru-RU" sz="3200" dirty="0"/>
          </a:p>
          <a:p>
            <a:r>
              <a:rPr lang="ru-RU" altLang="ru-RU" sz="3200" dirty="0"/>
              <a:t>Сетевая активность</a:t>
            </a:r>
            <a:endParaRPr lang="en-US" altLang="ru-RU" sz="3200" dirty="0"/>
          </a:p>
          <a:p>
            <a:r>
              <a:rPr lang="ru-RU" altLang="ru-RU" sz="3200" dirty="0"/>
              <a:t>Отслеживание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Аккаунты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Логин</a:t>
            </a:r>
          </a:p>
          <a:p>
            <a:r>
              <a:rPr lang="en-US" sz="3200" dirty="0"/>
              <a:t>E-mail</a:t>
            </a:r>
            <a:endParaRPr lang="ru-RU" sz="3200" dirty="0"/>
          </a:p>
          <a:p>
            <a:r>
              <a:rPr lang="ru-RU" sz="3200" dirty="0"/>
              <a:t>Дата рождения</a:t>
            </a:r>
          </a:p>
          <a:p>
            <a:r>
              <a:rPr lang="ru-RU" sz="3200" dirty="0"/>
              <a:t>Местоположение</a:t>
            </a:r>
          </a:p>
          <a:p>
            <a:r>
              <a:rPr lang="ru-RU" sz="3200" dirty="0"/>
              <a:t>Адрес</a:t>
            </a:r>
          </a:p>
          <a:p>
            <a:r>
              <a:rPr lang="en-US" sz="3200" dirty="0"/>
              <a:t>IM</a:t>
            </a:r>
          </a:p>
          <a:p>
            <a:r>
              <a:rPr lang="ru-RU" sz="3200" dirty="0" err="1"/>
              <a:t>Мультиник</a:t>
            </a:r>
            <a:endParaRPr lang="ru-RU" sz="3200" dirty="0"/>
          </a:p>
          <a:p>
            <a:r>
              <a:rPr lang="en-US" sz="3200" dirty="0"/>
              <a:t>IP </a:t>
            </a:r>
            <a:r>
              <a:rPr lang="ru-RU" sz="3200" dirty="0"/>
              <a:t>адрес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604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Тексты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Стиль</a:t>
            </a:r>
          </a:p>
          <a:p>
            <a:r>
              <a:rPr lang="ru-RU" sz="3200" dirty="0"/>
              <a:t>Ошибки</a:t>
            </a:r>
          </a:p>
          <a:p>
            <a:r>
              <a:rPr lang="ru-RU" sz="3200" dirty="0"/>
              <a:t>Содержание</a:t>
            </a:r>
          </a:p>
          <a:p>
            <a:r>
              <a:rPr lang="ru-RU" sz="3200" dirty="0"/>
              <a:t>Профессиональные термины</a:t>
            </a:r>
          </a:p>
          <a:p>
            <a:r>
              <a:rPr lang="ru-RU" sz="3200" dirty="0"/>
              <a:t>Кросс посты</a:t>
            </a:r>
          </a:p>
          <a:p>
            <a:r>
              <a:rPr lang="ru-RU" sz="3200" dirty="0"/>
              <a:t>Друзья</a:t>
            </a:r>
          </a:p>
        </p:txBody>
      </p:sp>
    </p:spTree>
    <p:extLst>
      <p:ext uri="{BB962C8B-B14F-4D97-AF65-F5344CB8AC3E}">
        <p14:creationId xmlns:p14="http://schemas.microsoft.com/office/powerpoint/2010/main" val="17430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 - </a:t>
            </a:r>
            <a:r>
              <a:rPr lang="ru-RU" dirty="0" err="1"/>
              <a:t>геопозиция</a:t>
            </a:r>
            <a:endParaRPr lang="en-US" dirty="0"/>
          </a:p>
        </p:txBody>
      </p:sp>
      <p:pic>
        <p:nvPicPr>
          <p:cNvPr id="6146" name="Picture 2" descr="CHcy;&amp;acy;&amp;scy;&amp;tcy;&amp;softcy;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556" y="760412"/>
            <a:ext cx="45720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Деанонимизация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Whois</a:t>
            </a:r>
            <a:endParaRPr lang="en-US" sz="3200" dirty="0"/>
          </a:p>
          <a:p>
            <a:r>
              <a:rPr lang="en-US" sz="3200" dirty="0" err="1"/>
              <a:t>П</a:t>
            </a:r>
            <a:r>
              <a:rPr lang="ru-RU" sz="3200" dirty="0" err="1"/>
              <a:t>оисковики</a:t>
            </a:r>
            <a:endParaRPr lang="ru-RU" sz="3200" dirty="0"/>
          </a:p>
          <a:p>
            <a:r>
              <a:rPr lang="ru-RU" sz="3200" dirty="0"/>
              <a:t>Сервисы</a:t>
            </a:r>
          </a:p>
          <a:p>
            <a:pPr lvl="1"/>
            <a:r>
              <a:rPr lang="ru-RU" sz="3200" dirty="0"/>
              <a:t>Поиск людей</a:t>
            </a:r>
          </a:p>
          <a:p>
            <a:pPr lvl="1"/>
            <a:r>
              <a:rPr lang="ru-RU" sz="3200" dirty="0"/>
              <a:t>Восстановление пароля</a:t>
            </a:r>
          </a:p>
          <a:p>
            <a:pPr lvl="1"/>
            <a:r>
              <a:rPr lang="ru-RU" sz="3200" dirty="0"/>
              <a:t>Найти друзей/контакты</a:t>
            </a:r>
          </a:p>
          <a:p>
            <a:pPr lvl="1"/>
            <a:r>
              <a:rPr lang="ru-RU" sz="3200" dirty="0"/>
              <a:t>Просматривали профиль</a:t>
            </a:r>
          </a:p>
          <a:p>
            <a:r>
              <a:rPr lang="en-US" sz="3200" dirty="0"/>
              <a:t>IM</a:t>
            </a:r>
          </a:p>
          <a:p>
            <a:r>
              <a:rPr lang="ru-RU" sz="3200" dirty="0"/>
              <a:t>Банки</a:t>
            </a:r>
          </a:p>
          <a:p>
            <a:r>
              <a:rPr lang="ru-RU" sz="3200" dirty="0"/>
              <a:t>Друзья</a:t>
            </a:r>
          </a:p>
        </p:txBody>
      </p:sp>
    </p:spTree>
    <p:extLst>
      <p:ext uri="{BB962C8B-B14F-4D97-AF65-F5344CB8AC3E}">
        <p14:creationId xmlns:p14="http://schemas.microsoft.com/office/powerpoint/2010/main" val="285312892"/>
      </p:ext>
    </p:extLst>
  </p:cSld>
  <p:clrMapOvr>
    <a:masterClrMapping/>
  </p:clrMapOvr>
</p:sld>
</file>

<file path=ppt/theme/theme1.xml><?xml version="1.0" encoding="utf-8"?>
<a:theme xmlns:a="http://schemas.openxmlformats.org/drawingml/2006/main" name="Red 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8A86EC69-B6DA-E340-940A-8FD832A92F3C}"/>
    </a:ext>
  </a:extLst>
</a:theme>
</file>

<file path=ppt/theme/theme2.xml><?xml version="1.0" encoding="utf-8"?>
<a:theme xmlns:a="http://schemas.openxmlformats.org/drawingml/2006/main" name="Parallels Corporate Theme">
  <a:themeElements>
    <a:clrScheme name="Parallels Theme">
      <a:dk1>
        <a:srgbClr val="262626"/>
      </a:dk1>
      <a:lt1>
        <a:srgbClr val="FFFFFF"/>
      </a:lt1>
      <a:dk2>
        <a:srgbClr val="525051"/>
      </a:dk2>
      <a:lt2>
        <a:srgbClr val="F2F2F2"/>
      </a:lt2>
      <a:accent1>
        <a:srgbClr val="D92231"/>
      </a:accent1>
      <a:accent2>
        <a:srgbClr val="8F9992"/>
      </a:accent2>
      <a:accent3>
        <a:srgbClr val="292828"/>
      </a:accent3>
      <a:accent4>
        <a:srgbClr val="899FB4"/>
      </a:accent4>
      <a:accent5>
        <a:srgbClr val="E19636"/>
      </a:accent5>
      <a:accent6>
        <a:srgbClr val="000000"/>
      </a:accent6>
      <a:hlink>
        <a:srgbClr val="ED2C21"/>
      </a:hlink>
      <a:folHlink>
        <a:srgbClr val="899F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40" tIns="0" rIns="91440" bIns="0"/>
      <a:lstStyle>
        <a:defPPr marL="227013" marR="0" indent="-227013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Arial" charset="0"/>
          <a:buChar char="•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832E7F36-6466-5B41-8AEE-7E3CBD6020F4}"/>
    </a:ext>
  </a:extLst>
</a:theme>
</file>

<file path=ppt/theme/theme3.xml><?xml version="1.0" encoding="utf-8"?>
<a:theme xmlns:a="http://schemas.openxmlformats.org/drawingml/2006/main" name="Parallels Grey Theme">
  <a:themeElements>
    <a:clrScheme name="Parallels Theme">
      <a:dk1>
        <a:srgbClr val="262626"/>
      </a:dk1>
      <a:lt1>
        <a:srgbClr val="FFFFFF"/>
      </a:lt1>
      <a:dk2>
        <a:srgbClr val="525051"/>
      </a:dk2>
      <a:lt2>
        <a:srgbClr val="F2F2F2"/>
      </a:lt2>
      <a:accent1>
        <a:srgbClr val="D92231"/>
      </a:accent1>
      <a:accent2>
        <a:srgbClr val="8F9992"/>
      </a:accent2>
      <a:accent3>
        <a:srgbClr val="292828"/>
      </a:accent3>
      <a:accent4>
        <a:srgbClr val="899FB4"/>
      </a:accent4>
      <a:accent5>
        <a:srgbClr val="E19636"/>
      </a:accent5>
      <a:accent6>
        <a:srgbClr val="000000"/>
      </a:accent6>
      <a:hlink>
        <a:srgbClr val="ED2C21"/>
      </a:hlink>
      <a:folHlink>
        <a:srgbClr val="899F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40" tIns="0" rIns="91440" bIns="0"/>
      <a:lstStyle>
        <a:defPPr marL="227013" marR="0" indent="-227013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Arial" charset="0"/>
          <a:buChar char="•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C140BA1C-6873-9442-B311-0ECB6EEAAC7D}"/>
    </a:ext>
  </a:extLst>
</a:theme>
</file>

<file path=ppt/theme/theme4.xml><?xml version="1.0" encoding="utf-8"?>
<a:theme xmlns:a="http://schemas.openxmlformats.org/drawingml/2006/main" name="Parallels Plain Theme">
  <a:themeElements>
    <a:clrScheme name="Parallels Theme">
      <a:dk1>
        <a:srgbClr val="262626"/>
      </a:dk1>
      <a:lt1>
        <a:srgbClr val="FFFFFF"/>
      </a:lt1>
      <a:dk2>
        <a:srgbClr val="525051"/>
      </a:dk2>
      <a:lt2>
        <a:srgbClr val="F2F2F2"/>
      </a:lt2>
      <a:accent1>
        <a:srgbClr val="D92231"/>
      </a:accent1>
      <a:accent2>
        <a:srgbClr val="8F9992"/>
      </a:accent2>
      <a:accent3>
        <a:srgbClr val="292828"/>
      </a:accent3>
      <a:accent4>
        <a:srgbClr val="899FB4"/>
      </a:accent4>
      <a:accent5>
        <a:srgbClr val="E19636"/>
      </a:accent5>
      <a:accent6>
        <a:srgbClr val="000000"/>
      </a:accent6>
      <a:hlink>
        <a:srgbClr val="ED2C21"/>
      </a:hlink>
      <a:folHlink>
        <a:srgbClr val="899F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40" tIns="0" rIns="91440" bIns="0"/>
      <a:lstStyle>
        <a:defPPr marL="227013" marR="0" indent="-227013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Arial" charset="0"/>
          <a:buChar char="•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EB49DA1E-CFBE-6746-813D-125B1E1E0F92}"/>
    </a:ext>
  </a:extLst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2534538A27DA4096616A4D43BC7784" ma:contentTypeVersion="4" ma:contentTypeDescription="Create a new document." ma:contentTypeScope="" ma:versionID="d29801034e679a14ae6f3ed8e6b8b3a7">
  <xsd:schema xmlns:xsd="http://www.w3.org/2001/XMLSchema" xmlns:xs="http://www.w3.org/2001/XMLSchema" xmlns:p="http://schemas.microsoft.com/office/2006/metadata/properties" xmlns:ns2="5a23e7e8-bdab-4271-ac4e-7897b2acddb2" xmlns:ns3="bc3fd11a-1f89-4626-ac7c-e0e7d501af64" targetNamespace="http://schemas.microsoft.com/office/2006/metadata/properties" ma:root="true" ma:fieldsID="2ebc1b9ab578bc44c4a77467fecc120c" ns2:_="" ns3:_="">
    <xsd:import namespace="5a23e7e8-bdab-4271-ac4e-7897b2acddb2"/>
    <xsd:import namespace="bc3fd11a-1f89-4626-ac7c-e0e7d501af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3e7e8-bdab-4271-ac4e-7897b2acdd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fd11a-1f89-4626-ac7c-e0e7d501a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5D503A-3C6D-4082-A919-40FF9899A07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bc3fd11a-1f89-4626-ac7c-e0e7d501af64"/>
    <ds:schemaRef ds:uri="http://purl.org/dc/terms/"/>
    <ds:schemaRef ds:uri="http://schemas.openxmlformats.org/package/2006/metadata/core-properties"/>
    <ds:schemaRef ds:uri="5a23e7e8-bdab-4271-ac4e-7897b2acddb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E5BBC1F-4C9A-4370-BF7C-269A0CB6A9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C1B9CF-90F7-46A0-8610-E9393E881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3e7e8-bdab-4271-ac4e-7897b2acddb2"/>
    <ds:schemaRef ds:uri="bc3fd11a-1f89-4626-ac7c-e0e7d501af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Intro Slide</Template>
  <TotalTime>3926</TotalTime>
  <Words>797</Words>
  <Application>Microsoft Macintosh PowerPoint</Application>
  <PresentationFormat>Widescreen</PresentationFormat>
  <Paragraphs>150</Paragraphs>
  <Slides>28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Avenir</vt:lpstr>
      <vt:lpstr>Calibri</vt:lpstr>
      <vt:lpstr>Courier New</vt:lpstr>
      <vt:lpstr>Helvetica</vt:lpstr>
      <vt:lpstr>Red Intro Slide</vt:lpstr>
      <vt:lpstr>Parallels Corporate Theme</vt:lpstr>
      <vt:lpstr>Parallels Grey Theme</vt:lpstr>
      <vt:lpstr>Parallels Plain Theme</vt:lpstr>
      <vt:lpstr>Anonymity, privacy and law</vt:lpstr>
      <vt:lpstr>План</vt:lpstr>
      <vt:lpstr>PowerPoint Presentation</vt:lpstr>
      <vt:lpstr>PowerPoint Presentation</vt:lpstr>
      <vt:lpstr>Анонимность</vt:lpstr>
      <vt:lpstr>Аккаунты</vt:lpstr>
      <vt:lpstr>Тексты</vt:lpstr>
      <vt:lpstr>Фото - геопозиция</vt:lpstr>
      <vt:lpstr>Деанонимизация</vt:lpstr>
      <vt:lpstr>Сетевая активность</vt:lpstr>
      <vt:lpstr>Proxy</vt:lpstr>
      <vt:lpstr>VPN / SSH</vt:lpstr>
      <vt:lpstr>TOR</vt:lpstr>
      <vt:lpstr>Результаты опроса</vt:lpstr>
      <vt:lpstr>Other Networks</vt:lpstr>
      <vt:lpstr>Browsers</vt:lpstr>
      <vt:lpstr>Tracking Test</vt:lpstr>
      <vt:lpstr>Social media leak</vt:lpstr>
      <vt:lpstr>Tracking Test (old)</vt:lpstr>
      <vt:lpstr>privacytools.io</vt:lpstr>
      <vt:lpstr>Законодательство</vt:lpstr>
      <vt:lpstr>Законодательство</vt:lpstr>
      <vt:lpstr>GDPR — General Data Protection Regulation</vt:lpstr>
      <vt:lpstr>152-ФЗ (о защите персональных данных)</vt:lpstr>
      <vt:lpstr>Рекомендации</vt:lpstr>
      <vt:lpstr>Материалы</vt:lpstr>
      <vt:lpstr>Домашнее задание</vt:lpstr>
      <vt:lpstr>Вопросы?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Anonymity and Privacy</dc:title>
  <dc:creator>Andrey Danin</dc:creator>
  <cp:lastModifiedBy>Andrey Danin</cp:lastModifiedBy>
  <cp:revision>16</cp:revision>
  <dcterms:created xsi:type="dcterms:W3CDTF">2021-05-23T19:12:55Z</dcterms:created>
  <dcterms:modified xsi:type="dcterms:W3CDTF">2021-05-26T12:39:50Z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0x0101002F2534538A27DA4096616A4D43BC7784</vt:lpwstr>
  </property>
</Properties>
</file>